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40"/>
  </p:notesMasterIdLst>
  <p:handoutMasterIdLst>
    <p:handoutMasterId r:id="rId41"/>
  </p:handoutMasterIdLst>
  <p:sldIdLst>
    <p:sldId id="317" r:id="rId2"/>
    <p:sldId id="438" r:id="rId3"/>
    <p:sldId id="261" r:id="rId4"/>
    <p:sldId id="263" r:id="rId5"/>
    <p:sldId id="264" r:id="rId6"/>
    <p:sldId id="265" r:id="rId7"/>
    <p:sldId id="487" r:id="rId8"/>
    <p:sldId id="481" r:id="rId9"/>
    <p:sldId id="496" r:id="rId10"/>
    <p:sldId id="420" r:id="rId11"/>
    <p:sldId id="482" r:id="rId12"/>
    <p:sldId id="397" r:id="rId13"/>
    <p:sldId id="498" r:id="rId14"/>
    <p:sldId id="465" r:id="rId15"/>
    <p:sldId id="485" r:id="rId16"/>
    <p:sldId id="483" r:id="rId17"/>
    <p:sldId id="484" r:id="rId18"/>
    <p:sldId id="497" r:id="rId19"/>
    <p:sldId id="391" r:id="rId20"/>
    <p:sldId id="501" r:id="rId21"/>
    <p:sldId id="500" r:id="rId22"/>
    <p:sldId id="488" r:id="rId23"/>
    <p:sldId id="499" r:id="rId24"/>
    <p:sldId id="489" r:id="rId25"/>
    <p:sldId id="495" r:id="rId26"/>
    <p:sldId id="493" r:id="rId27"/>
    <p:sldId id="490" r:id="rId28"/>
    <p:sldId id="463" r:id="rId29"/>
    <p:sldId id="491" r:id="rId30"/>
    <p:sldId id="494" r:id="rId31"/>
    <p:sldId id="504" r:id="rId32"/>
    <p:sldId id="505" r:id="rId33"/>
    <p:sldId id="388" r:id="rId34"/>
    <p:sldId id="419" r:id="rId35"/>
    <p:sldId id="321" r:id="rId36"/>
    <p:sldId id="395" r:id="rId37"/>
    <p:sldId id="503" r:id="rId38"/>
    <p:sldId id="374" r:id="rId3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93F2B"/>
    <a:srgbClr val="3954AB"/>
    <a:srgbClr val="DF7C05"/>
    <a:srgbClr val="DD07DD"/>
    <a:srgbClr val="99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30"/>
    <p:restoredTop sz="94558"/>
  </p:normalViewPr>
  <p:slideViewPr>
    <p:cSldViewPr>
      <p:cViewPr varScale="1">
        <p:scale>
          <a:sx n="107" d="100"/>
          <a:sy n="107" d="100"/>
        </p:scale>
        <p:origin x="-10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547D76D-32E9-4E43-B503-F5875F6A8D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9678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517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517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3517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517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517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0096B1C-7BAF-BB44-BFC1-C5B9F91518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992709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Handwriting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Handwriting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Handwriting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Handwriting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Handwriti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Handwriti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Handwriti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Handwriti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Handwriting" pitchFamily="66" charset="0"/>
              </a:defRPr>
            </a:lvl9pPr>
          </a:lstStyle>
          <a:p>
            <a:pPr eaLnBrk="1" hangingPunct="1"/>
            <a:fld id="{43865CFD-893F-496B-8AF5-4BF4B63F0715}" type="slidenum">
              <a:rPr lang="en-GB" sz="1200" smtClean="0">
                <a:latin typeface="Tahoma" pitchFamily="34" charset="0"/>
              </a:rPr>
              <a:pPr eaLnBrk="1" hangingPunct="1"/>
              <a:t>1</a:t>
            </a:fld>
            <a:endParaRPr lang="en-GB" sz="1200">
              <a:latin typeface="Tahoma" pitchFamily="34" charset="0"/>
            </a:endParaRPr>
          </a:p>
        </p:txBody>
      </p:sp>
      <p:sp>
        <p:nvSpPr>
          <p:cNvPr id="440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dirty="0"/>
              <a:t>Introduce Self</a:t>
            </a:r>
          </a:p>
          <a:p>
            <a:r>
              <a:rPr lang="en-GB" dirty="0"/>
              <a:t>	- Chess to BG</a:t>
            </a:r>
          </a:p>
          <a:p>
            <a:r>
              <a:rPr lang="en-GB" dirty="0"/>
              <a:t>	- Gill</a:t>
            </a:r>
          </a:p>
          <a:p>
            <a:r>
              <a:rPr lang="en-GB" dirty="0"/>
              <a:t>	- Independent</a:t>
            </a:r>
          </a:p>
          <a:p>
            <a:r>
              <a:rPr lang="en-GB" dirty="0"/>
              <a:t>	- Author</a:t>
            </a:r>
          </a:p>
          <a:p>
            <a:r>
              <a:rPr lang="en-GB" dirty="0"/>
              <a:t>	- Day Job</a:t>
            </a:r>
          </a:p>
          <a:p>
            <a:endParaRPr lang="en-GB" dirty="0"/>
          </a:p>
          <a:p>
            <a:r>
              <a:rPr lang="en-GB" dirty="0"/>
              <a:t>Lawson – when a  man reaches 50……….</a:t>
            </a:r>
          </a:p>
          <a:p>
            <a:r>
              <a:rPr lang="en-GB" dirty="0"/>
              <a:t>Plagiarism/research</a:t>
            </a:r>
          </a:p>
          <a:p>
            <a:endParaRPr lang="en-GB" dirty="0"/>
          </a:p>
          <a:p>
            <a:r>
              <a:rPr lang="en-GB" dirty="0"/>
              <a:t>Show DVD</a:t>
            </a:r>
          </a:p>
        </p:txBody>
      </p:sp>
    </p:spTree>
    <p:extLst>
      <p:ext uri="{BB962C8B-B14F-4D97-AF65-F5344CB8AC3E}">
        <p14:creationId xmlns:p14="http://schemas.microsoft.com/office/powerpoint/2010/main" xmlns="" val="819250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0B21AA-BBDD-9040-AA56-3845165BEBA5}" type="slidenum">
              <a:rPr lang="en-GB"/>
              <a:pPr>
                <a:defRPr/>
              </a:pPr>
              <a:t>14</a:t>
            </a:fld>
            <a:endParaRPr lang="en-GB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137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0B21AA-BBDD-9040-AA56-3845165BEBA5}" type="slidenum">
              <a:rPr lang="en-GB"/>
              <a:pPr>
                <a:defRPr/>
              </a:pPr>
              <a:t>15</a:t>
            </a:fld>
            <a:endParaRPr lang="en-GB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048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0B21AA-BBDD-9040-AA56-3845165BEBA5}" type="slidenum">
              <a:rPr lang="en-GB"/>
              <a:pPr>
                <a:defRPr/>
              </a:pPr>
              <a:t>16</a:t>
            </a:fld>
            <a:endParaRPr lang="en-GB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9006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Handwriting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Handwriting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Handwriting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Handwriting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Handwriti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Handwriti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Handwriti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Handwriti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Handwriting" pitchFamily="66" charset="0"/>
              </a:defRPr>
            </a:lvl9pPr>
          </a:lstStyle>
          <a:p>
            <a:pPr eaLnBrk="1" hangingPunct="1"/>
            <a:fld id="{93F02B39-595B-49EB-BB7B-B86BDA3C5EE9}" type="slidenum">
              <a:rPr lang="en-GB" sz="1200" smtClean="0">
                <a:latin typeface="Tahoma" pitchFamily="34" charset="0"/>
              </a:rPr>
              <a:pPr eaLnBrk="1" hangingPunct="1"/>
              <a:t>17</a:t>
            </a:fld>
            <a:endParaRPr lang="en-GB" sz="1200">
              <a:latin typeface="Tahoma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9006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0B21AA-BBDD-9040-AA56-3845165BEBA5}" type="slidenum">
              <a:rPr lang="en-GB"/>
              <a:pPr>
                <a:defRPr/>
              </a:pPr>
              <a:t>19</a:t>
            </a:fld>
            <a:endParaRPr lang="en-GB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0212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0B21AA-BBDD-9040-AA56-3845165BEBA5}" type="slidenum">
              <a:rPr lang="en-GB"/>
              <a:pPr>
                <a:defRPr/>
              </a:pPr>
              <a:t>20</a:t>
            </a:fld>
            <a:endParaRPr lang="en-GB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4291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0B21AA-BBDD-9040-AA56-3845165BEBA5}" type="slidenum">
              <a:rPr lang="en-GB"/>
              <a:pPr>
                <a:defRPr/>
              </a:pPr>
              <a:t>21</a:t>
            </a:fld>
            <a:endParaRPr lang="en-GB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723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Handwriting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Handwriting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Handwriting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Handwriting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Handwriti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Handwriti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Handwriti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Handwriti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Handwriting" pitchFamily="66" charset="0"/>
              </a:defRPr>
            </a:lvl9pPr>
          </a:lstStyle>
          <a:p>
            <a:pPr eaLnBrk="1" hangingPunct="1"/>
            <a:fld id="{93F02B39-595B-49EB-BB7B-B86BDA3C5EE9}" type="slidenum">
              <a:rPr lang="en-GB" sz="1200" smtClean="0">
                <a:latin typeface="Tahoma" pitchFamily="34" charset="0"/>
              </a:rPr>
              <a:pPr eaLnBrk="1" hangingPunct="1"/>
              <a:t>22</a:t>
            </a:fld>
            <a:endParaRPr lang="en-GB" sz="1200">
              <a:latin typeface="Tahoma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34754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0B21AA-BBDD-9040-AA56-3845165BEBA5}" type="slidenum">
              <a:rPr lang="en-GB"/>
              <a:pPr>
                <a:defRPr/>
              </a:pPr>
              <a:t>24</a:t>
            </a:fld>
            <a:endParaRPr lang="en-GB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2127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0B21AA-BBDD-9040-AA56-3845165BEBA5}" type="slidenum">
              <a:rPr lang="en-GB"/>
              <a:pPr>
                <a:defRPr/>
              </a:pPr>
              <a:t>25</a:t>
            </a:fld>
            <a:endParaRPr lang="en-GB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2386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Handwriting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Handwriting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Handwriting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Handwriting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Handwriti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Handwriti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Handwriti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Handwriti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Handwriting" pitchFamily="66" charset="0"/>
              </a:defRPr>
            </a:lvl9pPr>
          </a:lstStyle>
          <a:p>
            <a:pPr eaLnBrk="1" hangingPunct="1"/>
            <a:fld id="{5BDD6568-FD37-4639-8DE0-98B4F01B06B7}" type="slidenum">
              <a:rPr lang="en-GB" sz="1200" smtClean="0">
                <a:latin typeface="Tahoma" pitchFamily="34" charset="0"/>
              </a:rPr>
              <a:pPr eaLnBrk="1" hangingPunct="1"/>
              <a:t>2</a:t>
            </a:fld>
            <a:endParaRPr lang="en-GB" sz="1200">
              <a:latin typeface="Tahoma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/>
              <a:t>Tribal doctors</a:t>
            </a:r>
          </a:p>
          <a:p>
            <a:r>
              <a:rPr lang="en-GB"/>
              <a:t>	- foretell future</a:t>
            </a:r>
          </a:p>
          <a:p>
            <a:r>
              <a:rPr lang="en-GB"/>
              <a:t>	- better to wager with others </a:t>
            </a:r>
          </a:p>
          <a:p>
            <a:r>
              <a:rPr lang="en-GB"/>
              <a:t>These are 5,000 years old</a:t>
            </a:r>
          </a:p>
          <a:p>
            <a:r>
              <a:rPr lang="en-GB"/>
              <a:t>Note 4,500 years before cards (after the printing press)</a:t>
            </a:r>
          </a:p>
        </p:txBody>
      </p:sp>
    </p:spTree>
    <p:extLst>
      <p:ext uri="{BB962C8B-B14F-4D97-AF65-F5344CB8AC3E}">
        <p14:creationId xmlns:p14="http://schemas.microsoft.com/office/powerpoint/2010/main" xmlns="" val="39040832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0B21AA-BBDD-9040-AA56-3845165BEBA5}" type="slidenum">
              <a:rPr lang="en-GB"/>
              <a:pPr>
                <a:defRPr/>
              </a:pPr>
              <a:t>26</a:t>
            </a:fld>
            <a:endParaRPr lang="en-GB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8681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0B21AA-BBDD-9040-AA56-3845165BEBA5}" type="slidenum">
              <a:rPr lang="en-GB"/>
              <a:pPr>
                <a:defRPr/>
              </a:pPr>
              <a:t>27</a:t>
            </a:fld>
            <a:endParaRPr lang="en-GB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114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0B21AA-BBDD-9040-AA56-3845165BEBA5}" type="slidenum">
              <a:rPr lang="en-GB"/>
              <a:pPr>
                <a:defRPr/>
              </a:pPr>
              <a:t>28</a:t>
            </a:fld>
            <a:endParaRPr lang="en-GB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4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Handwriting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Handwriting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Handwriting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Handwriting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Handwriti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Handwriti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Handwriti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Handwriti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Handwriting" pitchFamily="66" charset="0"/>
              </a:defRPr>
            </a:lvl9pPr>
          </a:lstStyle>
          <a:p>
            <a:pPr eaLnBrk="1" hangingPunct="1"/>
            <a:fld id="{93F02B39-595B-49EB-BB7B-B86BDA3C5EE9}" type="slidenum">
              <a:rPr lang="en-GB" sz="1200" smtClean="0">
                <a:latin typeface="Tahoma" pitchFamily="34" charset="0"/>
              </a:rPr>
              <a:pPr eaLnBrk="1" hangingPunct="1"/>
              <a:t>29</a:t>
            </a:fld>
            <a:endParaRPr lang="en-GB" sz="1200">
              <a:latin typeface="Tahoma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21951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0B21AA-BBDD-9040-AA56-3845165BEBA5}" type="slidenum">
              <a:rPr lang="en-GB"/>
              <a:pPr>
                <a:defRPr/>
              </a:pPr>
              <a:t>30</a:t>
            </a:fld>
            <a:endParaRPr lang="en-GB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7598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Handwriting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Handwriting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Handwriting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Handwriting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Handwriti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Handwriti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Handwriti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Handwriti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Handwriting" pitchFamily="66" charset="0"/>
              </a:defRPr>
            </a:lvl9pPr>
          </a:lstStyle>
          <a:p>
            <a:pPr eaLnBrk="1" hangingPunct="1"/>
            <a:fld id="{93F02B39-595B-49EB-BB7B-B86BDA3C5EE9}" type="slidenum">
              <a:rPr lang="en-GB" sz="1200" smtClean="0">
                <a:latin typeface="Tahoma" pitchFamily="34" charset="0"/>
              </a:rPr>
              <a:pPr eaLnBrk="1" hangingPunct="1"/>
              <a:t>31</a:t>
            </a:fld>
            <a:endParaRPr lang="en-GB" sz="1200">
              <a:latin typeface="Tahoma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08768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0B21AA-BBDD-9040-AA56-3845165BEBA5}" type="slidenum">
              <a:rPr lang="en-GB"/>
              <a:pPr>
                <a:defRPr/>
              </a:pPr>
              <a:t>32</a:t>
            </a:fld>
            <a:endParaRPr lang="en-GB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52762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Handwriting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Handwriting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Handwriting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Handwriting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Handwriti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Handwriti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Handwriti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Handwriti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Handwriting" pitchFamily="66" charset="0"/>
              </a:defRPr>
            </a:lvl9pPr>
          </a:lstStyle>
          <a:p>
            <a:pPr eaLnBrk="1" hangingPunct="1"/>
            <a:fld id="{93F02B39-595B-49EB-BB7B-B86BDA3C5EE9}" type="slidenum">
              <a:rPr lang="en-GB" sz="1200" smtClean="0">
                <a:latin typeface="Tahoma" pitchFamily="34" charset="0"/>
              </a:rPr>
              <a:pPr eaLnBrk="1" hangingPunct="1"/>
              <a:t>34</a:t>
            </a:fld>
            <a:endParaRPr lang="en-GB" sz="1200">
              <a:latin typeface="Tahoma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28554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C32BABC-AB42-49E7-B942-1D3AD699E0B8}" type="slidenum">
              <a:rPr lang="en-GB" sz="1200" smtClean="0"/>
              <a:pPr eaLnBrk="1" hangingPunct="1"/>
              <a:t>36</a:t>
            </a:fld>
            <a:endParaRPr lang="en-GB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64506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Master Draft 1</a:t>
            </a:r>
          </a:p>
        </p:txBody>
      </p:sp>
      <p:sp>
        <p:nvSpPr>
          <p:cNvPr id="8499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Master Draft 1</a:t>
            </a:r>
          </a:p>
        </p:txBody>
      </p:sp>
      <p:sp>
        <p:nvSpPr>
          <p:cNvPr id="849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300A880-4BFF-4552-B43B-E7644EBEF1BF}" type="slidenum">
              <a:rPr lang="en-US" sz="1200"/>
              <a:pPr eaLnBrk="1" hangingPunct="1"/>
              <a:t>38</a:t>
            </a:fld>
            <a:endParaRPr lang="en-US" sz="1200"/>
          </a:p>
        </p:txBody>
      </p:sp>
      <p:sp>
        <p:nvSpPr>
          <p:cNvPr id="849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8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582"/>
            <a:ext cx="5029200" cy="4115894"/>
          </a:xfrm>
          <a:noFill/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84999" name="Slide Number Placeholder 3"/>
          <p:cNvSpPr txBox="1">
            <a:spLocks noGrp="1"/>
          </p:cNvSpPr>
          <p:nvPr/>
        </p:nvSpPr>
        <p:spPr bwMode="auto">
          <a:xfrm>
            <a:off x="3886200" y="8687164"/>
            <a:ext cx="2971800" cy="45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A7BB3B1-527E-4B80-972B-7792F2100F7F}" type="slidenum">
              <a:rPr lang="en-GB" sz="1200">
                <a:latin typeface="Tahoma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GB" sz="12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5614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82A780F-B29D-5B4F-A3AF-9DDD26783359}" type="slidenum">
              <a:rPr lang="en-GB" sz="1200" smtClean="0"/>
              <a:pPr eaLnBrk="1" hangingPunct="1">
                <a:defRPr/>
              </a:pPr>
              <a:t>3</a:t>
            </a:fld>
            <a:endParaRPr lang="en-GB" sz="1200"/>
          </a:p>
        </p:txBody>
      </p:sp>
      <p:sp>
        <p:nvSpPr>
          <p:cNvPr id="593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1027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3893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E9B35377-FFF7-CE4E-823D-991508B7649A}" type="slidenum">
              <a:rPr lang="en-GB" sz="1200" smtClean="0"/>
              <a:pPr eaLnBrk="1" hangingPunct="1">
                <a:defRPr/>
              </a:pPr>
              <a:t>4</a:t>
            </a:fld>
            <a:endParaRPr lang="en-GB" sz="1200"/>
          </a:p>
        </p:txBody>
      </p:sp>
      <p:sp>
        <p:nvSpPr>
          <p:cNvPr id="614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1027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464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72435150-29A5-4347-A039-EF9D77D52518}" type="slidenum">
              <a:rPr lang="en-GB" sz="1200" smtClean="0"/>
              <a:pPr eaLnBrk="1" hangingPunct="1">
                <a:defRPr/>
              </a:pPr>
              <a:t>5</a:t>
            </a:fld>
            <a:endParaRPr lang="en-GB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2362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1DB7FDF6-44D0-2A47-A01C-508C67FC0039}" type="slidenum">
              <a:rPr lang="en-GB" sz="1200" smtClean="0"/>
              <a:pPr eaLnBrk="1" hangingPunct="1">
                <a:defRPr/>
              </a:pPr>
              <a:t>6</a:t>
            </a:fld>
            <a:endParaRPr lang="en-GB" sz="1200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9764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0B21AA-BBDD-9040-AA56-3845165BEBA5}" type="slidenum">
              <a:rPr lang="en-GB"/>
              <a:pPr>
                <a:defRPr/>
              </a:pPr>
              <a:t>10</a:t>
            </a:fld>
            <a:endParaRPr lang="en-GB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9952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0B21AA-BBDD-9040-AA56-3845165BEBA5}" type="slidenum">
              <a:rPr lang="en-GB"/>
              <a:pPr>
                <a:defRPr/>
              </a:pPr>
              <a:t>11</a:t>
            </a:fld>
            <a:endParaRPr lang="en-GB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934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Handwriting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Handwriting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Handwriting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Handwriting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Handwriti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Handwriti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Handwriti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Handwriti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Handwriting" pitchFamily="66" charset="0"/>
              </a:defRPr>
            </a:lvl9pPr>
          </a:lstStyle>
          <a:p>
            <a:pPr eaLnBrk="1" hangingPunct="1"/>
            <a:fld id="{93F02B39-595B-49EB-BB7B-B86BDA3C5EE9}" type="slidenum">
              <a:rPr lang="en-GB" sz="1200" smtClean="0">
                <a:latin typeface="Tahoma" pitchFamily="34" charset="0"/>
              </a:rPr>
              <a:pPr eaLnBrk="1" hangingPunct="1"/>
              <a:t>12</a:t>
            </a:fld>
            <a:endParaRPr lang="en-GB" sz="1200">
              <a:latin typeface="Tahoma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2495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 flipV="1">
            <a:off x="315913" y="3260725"/>
            <a:ext cx="8693150" cy="5556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9" descr="final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60350"/>
            <a:ext cx="23352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1F5D7FC-013D-8A45-B91E-377BF01042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32729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AAF0B-79F6-8B40-98A0-95CF3AEA41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7942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4863" y="0"/>
            <a:ext cx="1989137" cy="613251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2688" y="0"/>
            <a:ext cx="5819775" cy="613251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1953C-5EC5-084F-825E-8B3704126B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88693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963" y="0"/>
            <a:ext cx="7793037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A4BEA-7554-4542-BFB9-4E3C4E3792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5003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5ACDD-148F-F249-8037-719306C080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31570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F495A-29EE-B44C-9F94-388477F138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0344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66DE-FCD0-A540-B869-6316F12069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23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1A227-83BE-6E40-A70F-2DBCCCC99D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58848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9A787-2C01-4A40-A779-7E23CB3418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2199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FCE60-D917-204C-BC5D-AFEB43A2C3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8343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BEB57-D6BC-DE44-9DA2-7A058B9BBC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0594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B6076-BDAE-5E41-8542-0CA45FC189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58517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0" name="Rectangle 8"/>
          <p:cNvSpPr>
            <a:spLocks noChangeArrowheads="1"/>
          </p:cNvSpPr>
          <p:nvPr/>
        </p:nvSpPr>
        <p:spPr bwMode="gray">
          <a:xfrm>
            <a:off x="482600" y="9906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en-US">
              <a:cs typeface="+mn-cs"/>
            </a:endParaRPr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5504CB1F-DE07-7441-B387-5DEDC6A7FF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2" name="Picture 1" descr="final logo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760538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660232" y="6237064"/>
            <a:ext cx="2483768" cy="72032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GB" dirty="0"/>
              <a:t>   </a:t>
            </a:r>
            <a:endParaRPr lang="en-GB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2051050" y="1125538"/>
            <a:ext cx="55991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Handwriting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Handwriting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Handwriting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Handwriting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Handwriti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Handwriti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Handwriti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Handwriti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Handwriting" pitchFamily="66" charset="0"/>
              </a:defRPr>
            </a:lvl9pPr>
          </a:lstStyle>
          <a:p>
            <a:pPr eaLnBrk="1" hangingPunct="1"/>
            <a:r>
              <a:rPr lang="en-GB" sz="5400">
                <a:solidFill>
                  <a:schemeClr val="bg1"/>
                </a:solidFill>
              </a:rPr>
              <a:t>Backgammon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5845175" y="765175"/>
            <a:ext cx="2974975" cy="5762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7544" y="-99392"/>
            <a:ext cx="7560840" cy="1098550"/>
          </a:xfrm>
        </p:spPr>
        <p:txBody>
          <a:bodyPr/>
          <a:lstStyle/>
          <a:p>
            <a:pPr eaLnBrk="1" hangingPunct="1"/>
            <a:endParaRPr lang="en-GB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8184" y="609329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A picture containing text, person, book, man&#10;&#10;Description automatically generated">
            <a:extLst>
              <a:ext uri="{FF2B5EF4-FFF2-40B4-BE49-F238E27FC236}">
                <a16:creationId xmlns:a16="http://schemas.microsoft.com/office/drawing/2014/main" xmlns="" id="{B09E06E2-6DB0-0945-8659-7B4C42124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140"/>
            <a:ext cx="9144000" cy="67874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27384"/>
            <a:ext cx="77930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>
                <a:cs typeface="+mj-cs"/>
              </a:rPr>
              <a:t>Classic Oversight</a:t>
            </a:r>
            <a:endParaRPr lang="en-US" sz="3600" dirty="0">
              <a:cs typeface="+mj-cs"/>
            </a:endParaRPr>
          </a:p>
        </p:txBody>
      </p:sp>
      <p:sp>
        <p:nvSpPr>
          <p:cNvPr id="60420" name="Rectangle 2"/>
          <p:cNvSpPr>
            <a:spLocks noChangeArrowheads="1"/>
          </p:cNvSpPr>
          <p:nvPr/>
        </p:nvSpPr>
        <p:spPr bwMode="auto">
          <a:xfrm>
            <a:off x="1547416" y="1220559"/>
            <a:ext cx="82091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Match Play. 6-6 to 7. Red on Roll.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 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50140EA-793D-FF4F-A83B-4B6AC0EEB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510" y="1772816"/>
            <a:ext cx="5328592" cy="418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6418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27384"/>
            <a:ext cx="77930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>
                <a:cs typeface="+mj-cs"/>
              </a:rPr>
              <a:t>Bangalore Breakdown</a:t>
            </a:r>
            <a:endParaRPr lang="en-US" sz="3600" dirty="0">
              <a:cs typeface="+mj-cs"/>
            </a:endParaRPr>
          </a:p>
        </p:txBody>
      </p:sp>
      <p:sp>
        <p:nvSpPr>
          <p:cNvPr id="60420" name="Rectangle 2"/>
          <p:cNvSpPr>
            <a:spLocks noChangeArrowheads="1"/>
          </p:cNvSpPr>
          <p:nvPr/>
        </p:nvSpPr>
        <p:spPr bwMode="auto">
          <a:xfrm>
            <a:off x="539552" y="1095375"/>
            <a:ext cx="82091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Match Play. 13-13 to 19. Red on Roll. Cube Action?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5CD32418-4701-B747-9C20-5652DF07F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6237312"/>
            <a:ext cx="47355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hlink"/>
                </a:solidFill>
                <a:latin typeface="+mn-lt"/>
                <a:cs typeface="+mn-cs"/>
              </a:rPr>
              <a:t>Correct Play: No Double/take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394EF15-5E53-3D4D-A000-4AE623CCB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820" y="1506600"/>
            <a:ext cx="6087972" cy="477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502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057400"/>
            <a:ext cx="7772400" cy="1143000"/>
          </a:xfrm>
        </p:spPr>
        <p:txBody>
          <a:bodyPr/>
          <a:lstStyle/>
          <a:p>
            <a:pPr eaLnBrk="1" hangingPunct="1"/>
            <a:r>
              <a:rPr lang="en-GB" dirty="0"/>
              <a:t>Misjudgements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3027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18ED88F-1CE4-F747-A6AE-5A929CC33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Misjudgement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9B9BAEA-862F-584A-82AA-31ED58C999E2}"/>
              </a:ext>
            </a:extLst>
          </p:cNvPr>
          <p:cNvSpPr/>
          <p:nvPr/>
        </p:nvSpPr>
        <p:spPr>
          <a:xfrm>
            <a:off x="1691680" y="2996952"/>
            <a:ext cx="5454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1A1A1A"/>
                </a:solidFill>
                <a:latin typeface="Arial" panose="020B0604020202020204" pitchFamily="34" charset="0"/>
              </a:rPr>
              <a:t>Definition: to judge, estimate, or value wrongly or unjustly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28886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27384"/>
            <a:ext cx="77930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>
                <a:cs typeface="+mj-cs"/>
              </a:rPr>
              <a:t>London League</a:t>
            </a:r>
            <a:endParaRPr lang="en-US" sz="3600" dirty="0">
              <a:cs typeface="+mj-cs"/>
            </a:endParaRPr>
          </a:p>
        </p:txBody>
      </p:sp>
      <p:sp>
        <p:nvSpPr>
          <p:cNvPr id="60420" name="Rectangle 2"/>
          <p:cNvSpPr>
            <a:spLocks noChangeArrowheads="1"/>
          </p:cNvSpPr>
          <p:nvPr/>
        </p:nvSpPr>
        <p:spPr bwMode="auto">
          <a:xfrm>
            <a:off x="1259780" y="1095375"/>
            <a:ext cx="763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+mn-lt"/>
              </a:rPr>
              <a:t>Match Play. Red leads 3-2 to 5. Red on Roll</a:t>
            </a:r>
          </a:p>
        </p:txBody>
      </p:sp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B62D62CA-2A5E-D843-A900-0CEA79DBE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496904"/>
            <a:ext cx="5627822" cy="4416772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81A993DC-BA25-3043-88D3-0ABE23E8A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823" y="6165850"/>
            <a:ext cx="37882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hlink"/>
                </a:solidFill>
                <a:latin typeface="+mn-lt"/>
                <a:cs typeface="+mn-cs"/>
              </a:rPr>
              <a:t>Correct Play: 10/5, 6/5</a:t>
            </a:r>
          </a:p>
        </p:txBody>
      </p:sp>
    </p:spTree>
    <p:extLst>
      <p:ext uri="{BB962C8B-B14F-4D97-AF65-F5344CB8AC3E}">
        <p14:creationId xmlns:p14="http://schemas.microsoft.com/office/powerpoint/2010/main" xmlns="" val="329659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27384"/>
            <a:ext cx="77930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/>
              <a:t>Cube Problem</a:t>
            </a:r>
            <a:endParaRPr lang="en-US" sz="3600" dirty="0">
              <a:cs typeface="+mj-cs"/>
            </a:endParaRPr>
          </a:p>
        </p:txBody>
      </p:sp>
      <p:sp>
        <p:nvSpPr>
          <p:cNvPr id="416772" name="Rectangle 4"/>
          <p:cNvSpPr>
            <a:spLocks noChangeArrowheads="1"/>
          </p:cNvSpPr>
          <p:nvPr/>
        </p:nvSpPr>
        <p:spPr bwMode="auto">
          <a:xfrm>
            <a:off x="1236316" y="6165850"/>
            <a:ext cx="57839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hlink"/>
                </a:solidFill>
                <a:latin typeface="+mn-lt"/>
                <a:cs typeface="+mn-cs"/>
              </a:rPr>
              <a:t>Correct Play: Redouble/take or pass</a:t>
            </a:r>
          </a:p>
        </p:txBody>
      </p:sp>
      <p:sp>
        <p:nvSpPr>
          <p:cNvPr id="60420" name="Rectangle 2"/>
          <p:cNvSpPr>
            <a:spLocks noChangeArrowheads="1"/>
          </p:cNvSpPr>
          <p:nvPr/>
        </p:nvSpPr>
        <p:spPr bwMode="auto">
          <a:xfrm>
            <a:off x="1115764" y="1095375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+mn-lt"/>
              </a:rPr>
              <a:t>Match Play. 6-5 to 11. Cube Action?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57270513-F1DF-4443-B506-B95481867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557040"/>
            <a:ext cx="5787851" cy="454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769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27384"/>
            <a:ext cx="77930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>
                <a:cs typeface="+mj-cs"/>
              </a:rPr>
              <a:t>USBGF Problem</a:t>
            </a:r>
            <a:endParaRPr lang="en-US" sz="3600" dirty="0">
              <a:cs typeface="+mj-cs"/>
            </a:endParaRPr>
          </a:p>
        </p:txBody>
      </p:sp>
      <p:sp>
        <p:nvSpPr>
          <p:cNvPr id="60420" name="Rectangle 2"/>
          <p:cNvSpPr>
            <a:spLocks noChangeArrowheads="1"/>
          </p:cNvSpPr>
          <p:nvPr/>
        </p:nvSpPr>
        <p:spPr bwMode="auto">
          <a:xfrm>
            <a:off x="1331788" y="1095375"/>
            <a:ext cx="763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+mn-lt"/>
              </a:rPr>
              <a:t>Money Play. How should Red play 51?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81A993DC-BA25-3043-88D3-0ABE23E8A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831" y="6165850"/>
            <a:ext cx="37882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hlink"/>
                </a:solidFill>
                <a:latin typeface="+mn-lt"/>
                <a:cs typeface="+mn-cs"/>
              </a:rPr>
              <a:t>Correct Play: 13/8, 6/5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FACA509-34E5-1C44-87C0-24F8CE7EE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557338"/>
            <a:ext cx="5504432" cy="431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232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057400"/>
            <a:ext cx="7772400" cy="1143000"/>
          </a:xfrm>
        </p:spPr>
        <p:txBody>
          <a:bodyPr/>
          <a:lstStyle/>
          <a:p>
            <a:pPr eaLnBrk="1" hangingPunct="1"/>
            <a:r>
              <a:rPr lang="en-GB" dirty="0"/>
              <a:t>Knowledge Errors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9899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32620C-0315-B943-AB00-6BC574045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Ignorance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9FB6D2A-1CDA-2646-A586-1A7079C6B425}"/>
              </a:ext>
            </a:extLst>
          </p:cNvPr>
          <p:cNvSpPr/>
          <p:nvPr/>
        </p:nvSpPr>
        <p:spPr>
          <a:xfrm>
            <a:off x="1475656" y="3013502"/>
            <a:ext cx="5382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222222"/>
                </a:solidFill>
                <a:latin typeface="arial" panose="020B0604020202020204" pitchFamily="34" charset="0"/>
              </a:rPr>
              <a:t>Definition: lack of knowledge or information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542865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27384"/>
            <a:ext cx="77930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/>
              <a:t>Back Game Error</a:t>
            </a:r>
            <a:endParaRPr lang="en-US" sz="3600" dirty="0">
              <a:cs typeface="+mj-cs"/>
            </a:endParaRPr>
          </a:p>
        </p:txBody>
      </p:sp>
      <p:sp>
        <p:nvSpPr>
          <p:cNvPr id="416772" name="Rectangle 4"/>
          <p:cNvSpPr>
            <a:spLocks noChangeArrowheads="1"/>
          </p:cNvSpPr>
          <p:nvPr/>
        </p:nvSpPr>
        <p:spPr bwMode="auto">
          <a:xfrm>
            <a:off x="1403648" y="6165850"/>
            <a:ext cx="44951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hlink"/>
                </a:solidFill>
                <a:latin typeface="+mn-lt"/>
                <a:cs typeface="+mn-cs"/>
              </a:rPr>
              <a:t>Correct Play: bar/23, 24/23</a:t>
            </a:r>
          </a:p>
        </p:txBody>
      </p:sp>
      <p:sp>
        <p:nvSpPr>
          <p:cNvPr id="60420" name="Rectangle 2"/>
          <p:cNvSpPr>
            <a:spLocks noChangeArrowheads="1"/>
          </p:cNvSpPr>
          <p:nvPr/>
        </p:nvSpPr>
        <p:spPr bwMode="auto">
          <a:xfrm>
            <a:off x="900113" y="1095375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+mn-lt"/>
              </a:rPr>
              <a:t>Money Play. How should Red play 21?</a:t>
            </a:r>
          </a:p>
        </p:txBody>
      </p:sp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BEECD7A0-F2E8-6248-AB2D-CCB540C19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628799"/>
            <a:ext cx="5544616" cy="435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686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99392"/>
            <a:ext cx="7793037" cy="1143000"/>
          </a:xfrm>
        </p:spPr>
        <p:txBody>
          <a:bodyPr/>
          <a:lstStyle/>
          <a:p>
            <a:pPr eaLnBrk="1" hangingPunct="1"/>
            <a:r>
              <a:rPr lang="en-GB" sz="3600" dirty="0"/>
              <a:t>A Brief Conversation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D7C48ED-AD1C-754A-BA8A-C93BFBD600A7}"/>
              </a:ext>
            </a:extLst>
          </p:cNvPr>
          <p:cNvSpPr/>
          <p:nvPr/>
        </p:nvSpPr>
        <p:spPr>
          <a:xfrm>
            <a:off x="971600" y="1720840"/>
            <a:ext cx="7056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Helvetica Neue" panose="02000503000000020004" pitchFamily="2" charset="0"/>
              </a:rPr>
              <a:t>Neil </a:t>
            </a:r>
            <a:r>
              <a:rPr lang="en-GB" dirty="0" err="1">
                <a:solidFill>
                  <a:srgbClr val="FF0000"/>
                </a:solidFill>
                <a:latin typeface="Helvetica Neue" panose="02000503000000020004" pitchFamily="2" charset="0"/>
              </a:rPr>
              <a:t>Kazross</a:t>
            </a:r>
            <a:r>
              <a:rPr lang="en-GB" dirty="0">
                <a:solidFill>
                  <a:srgbClr val="FF0000"/>
                </a:solidFill>
                <a:latin typeface="Helvetica Neue" panose="02000503000000020004" pitchFamily="2" charset="0"/>
              </a:rPr>
              <a:t>: </a:t>
            </a:r>
            <a:r>
              <a:rPr lang="en-GB" dirty="0">
                <a:latin typeface="Helvetica Neue" panose="02000503000000020004" pitchFamily="2" charset="0"/>
              </a:rPr>
              <a:t>I was shocked when I won the LA consolation in June and played nicely under 3 and my incredible opponent, Hideaki Ueda, played at half my PR!</a:t>
            </a:r>
          </a:p>
          <a:p>
            <a:r>
              <a:rPr lang="en-GB" dirty="0">
                <a:latin typeface="Helvetica Neue" panose="02000503000000020004" pitchFamily="2" charset="0"/>
              </a:rPr>
              <a:t/>
            </a:r>
            <a:br>
              <a:rPr lang="en-GB" dirty="0">
                <a:latin typeface="Helvetica Neue" panose="02000503000000020004" pitchFamily="2" charset="0"/>
              </a:rPr>
            </a:br>
            <a:endParaRPr lang="en-GB" dirty="0">
              <a:latin typeface="Helvetica Neue" panose="0200050300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DD7772E-FF89-8040-AE44-BDE91E470EA4}"/>
              </a:ext>
            </a:extLst>
          </p:cNvPr>
          <p:cNvSpPr/>
          <p:nvPr/>
        </p:nvSpPr>
        <p:spPr>
          <a:xfrm>
            <a:off x="899592" y="3822139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Helvetica Neue" panose="02000503000000020004" pitchFamily="2" charset="0"/>
              </a:rPr>
              <a:t>Chris Bray: </a:t>
            </a:r>
            <a:r>
              <a:rPr lang="en-GB" dirty="0">
                <a:latin typeface="Helvetica Neue" panose="02000503000000020004" pitchFamily="2" charset="0"/>
              </a:rPr>
              <a:t>It is just possible that the age of the dinosaurs is passing!</a:t>
            </a:r>
            <a:endParaRPr lang="en-GB" dirty="0">
              <a:effectLst/>
              <a:latin typeface="Helvetica Neue" panose="0200050300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27384"/>
            <a:ext cx="77930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/>
              <a:t>Back Game Error (2)</a:t>
            </a:r>
            <a:endParaRPr lang="en-US" sz="3600" dirty="0">
              <a:cs typeface="+mj-cs"/>
            </a:endParaRPr>
          </a:p>
        </p:txBody>
      </p:sp>
      <p:sp>
        <p:nvSpPr>
          <p:cNvPr id="416772" name="Rectangle 4"/>
          <p:cNvSpPr>
            <a:spLocks noChangeArrowheads="1"/>
          </p:cNvSpPr>
          <p:nvPr/>
        </p:nvSpPr>
        <p:spPr bwMode="auto">
          <a:xfrm>
            <a:off x="1403648" y="6165850"/>
            <a:ext cx="4299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hlink"/>
                </a:solidFill>
                <a:latin typeface="+mn-lt"/>
                <a:cs typeface="+mn-cs"/>
              </a:rPr>
              <a:t>Correct Play: bar/21*, 3/1</a:t>
            </a:r>
          </a:p>
        </p:txBody>
      </p:sp>
      <p:sp>
        <p:nvSpPr>
          <p:cNvPr id="60420" name="Rectangle 2"/>
          <p:cNvSpPr>
            <a:spLocks noChangeArrowheads="1"/>
          </p:cNvSpPr>
          <p:nvPr/>
        </p:nvSpPr>
        <p:spPr bwMode="auto">
          <a:xfrm>
            <a:off x="900113" y="1095375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+mn-lt"/>
              </a:rPr>
              <a:t>Money Play. How should Red play 42?</a:t>
            </a:r>
          </a:p>
        </p:txBody>
      </p:sp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261EF1AB-BEAD-6B41-B1D8-E907E095E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700808"/>
            <a:ext cx="5400600" cy="423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752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27384"/>
            <a:ext cx="77930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/>
              <a:t>Middle Game Blunder</a:t>
            </a:r>
            <a:endParaRPr lang="en-US" sz="3600" dirty="0">
              <a:cs typeface="+mj-cs"/>
            </a:endParaRPr>
          </a:p>
        </p:txBody>
      </p:sp>
      <p:sp>
        <p:nvSpPr>
          <p:cNvPr id="416772" name="Rectangle 4"/>
          <p:cNvSpPr>
            <a:spLocks noChangeArrowheads="1"/>
          </p:cNvSpPr>
          <p:nvPr/>
        </p:nvSpPr>
        <p:spPr bwMode="auto">
          <a:xfrm>
            <a:off x="1403648" y="6165850"/>
            <a:ext cx="71048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hlink"/>
                </a:solidFill>
                <a:latin typeface="+mn-lt"/>
                <a:cs typeface="+mn-cs"/>
              </a:rPr>
              <a:t>Correct Play: Any move that hits on the 1-pt!</a:t>
            </a:r>
          </a:p>
        </p:txBody>
      </p:sp>
      <p:sp>
        <p:nvSpPr>
          <p:cNvPr id="60420" name="Rectangle 2"/>
          <p:cNvSpPr>
            <a:spLocks noChangeArrowheads="1"/>
          </p:cNvSpPr>
          <p:nvPr/>
        </p:nvSpPr>
        <p:spPr bwMode="auto">
          <a:xfrm>
            <a:off x="900113" y="1095375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+mn-lt"/>
              </a:rPr>
              <a:t>Match Play. 0-0 to 11. How should Red play 54?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970EB9D3-4CE6-554A-9EF5-973A5EC96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496606"/>
            <a:ext cx="568863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297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057400"/>
            <a:ext cx="7772400" cy="1143000"/>
          </a:xfrm>
        </p:spPr>
        <p:txBody>
          <a:bodyPr/>
          <a:lstStyle/>
          <a:p>
            <a:pPr eaLnBrk="1" hangingPunct="1"/>
            <a:r>
              <a:rPr lang="en-GB" dirty="0"/>
              <a:t>Emotional Errors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0311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B2C764C-B71A-9C44-92C0-0CB867268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F21F873-DA4A-9F40-A98B-2712321124C1}"/>
              </a:ext>
            </a:extLst>
          </p:cNvPr>
          <p:cNvSpPr/>
          <p:nvPr/>
        </p:nvSpPr>
        <p:spPr>
          <a:xfrm>
            <a:off x="1403648" y="2564904"/>
            <a:ext cx="5742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222222"/>
                </a:solidFill>
                <a:latin typeface="arial" panose="020B0604020202020204" pitchFamily="34" charset="0"/>
              </a:rPr>
              <a:t>Definition: a strong feeling deriving from one's circumstances, mood, or relationships with others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647421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27384"/>
            <a:ext cx="77930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/>
              <a:t>UK vs Belgium</a:t>
            </a:r>
            <a:endParaRPr lang="en-US" sz="3600" dirty="0">
              <a:cs typeface="+mj-cs"/>
            </a:endParaRPr>
          </a:p>
        </p:txBody>
      </p:sp>
      <p:sp>
        <p:nvSpPr>
          <p:cNvPr id="416772" name="Rectangle 4"/>
          <p:cNvSpPr>
            <a:spLocks noChangeArrowheads="1"/>
          </p:cNvSpPr>
          <p:nvPr/>
        </p:nvSpPr>
        <p:spPr bwMode="auto">
          <a:xfrm>
            <a:off x="1403648" y="6165850"/>
            <a:ext cx="42787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hlink"/>
                </a:solidFill>
                <a:latin typeface="+mn-lt"/>
                <a:cs typeface="+mn-cs"/>
              </a:rPr>
              <a:t>Correct Play: Double/Take</a:t>
            </a:r>
          </a:p>
        </p:txBody>
      </p:sp>
      <p:sp>
        <p:nvSpPr>
          <p:cNvPr id="60420" name="Rectangle 2"/>
          <p:cNvSpPr>
            <a:spLocks noChangeArrowheads="1"/>
          </p:cNvSpPr>
          <p:nvPr/>
        </p:nvSpPr>
        <p:spPr bwMode="auto">
          <a:xfrm>
            <a:off x="900113" y="1095375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+mn-lt"/>
              </a:rPr>
              <a:t>Match Play. 3-3 to 7. Cube Action?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A0CDB8A5-7B18-7C48-A316-A7884E664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7" y="1525007"/>
            <a:ext cx="5807365" cy="455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666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27384"/>
            <a:ext cx="77930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/>
              <a:t>UK vs Belgium</a:t>
            </a:r>
            <a:endParaRPr lang="en-US" sz="3600" dirty="0">
              <a:cs typeface="+mj-cs"/>
            </a:endParaRPr>
          </a:p>
        </p:txBody>
      </p:sp>
      <p:sp>
        <p:nvSpPr>
          <p:cNvPr id="416772" name="Rectangle 4"/>
          <p:cNvSpPr>
            <a:spLocks noChangeArrowheads="1"/>
          </p:cNvSpPr>
          <p:nvPr/>
        </p:nvSpPr>
        <p:spPr bwMode="auto">
          <a:xfrm>
            <a:off x="1403648" y="6165850"/>
            <a:ext cx="60773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hlink"/>
                </a:solidFill>
                <a:latin typeface="+mn-lt"/>
                <a:cs typeface="+mn-cs"/>
              </a:rPr>
              <a:t>Correct Play: Double/no double/Take</a:t>
            </a:r>
          </a:p>
        </p:txBody>
      </p:sp>
      <p:sp>
        <p:nvSpPr>
          <p:cNvPr id="60420" name="Rectangle 2"/>
          <p:cNvSpPr>
            <a:spLocks noChangeArrowheads="1"/>
          </p:cNvSpPr>
          <p:nvPr/>
        </p:nvSpPr>
        <p:spPr bwMode="auto">
          <a:xfrm>
            <a:off x="1259780" y="1239143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+mn-lt"/>
              </a:rPr>
              <a:t>Match Play. 0-0 to 3. Cube Action?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70DF6ED-A7B6-0A47-B34B-5560EBBD4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786241"/>
            <a:ext cx="5472608" cy="429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521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27384"/>
            <a:ext cx="77930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/>
              <a:t>UK vs Germany (1)</a:t>
            </a:r>
            <a:endParaRPr lang="en-US" sz="3600" dirty="0">
              <a:cs typeface="+mj-cs"/>
            </a:endParaRPr>
          </a:p>
        </p:txBody>
      </p:sp>
      <p:sp>
        <p:nvSpPr>
          <p:cNvPr id="416772" name="Rectangle 4"/>
          <p:cNvSpPr>
            <a:spLocks noChangeArrowheads="1"/>
          </p:cNvSpPr>
          <p:nvPr/>
        </p:nvSpPr>
        <p:spPr bwMode="auto">
          <a:xfrm>
            <a:off x="1403648" y="6165850"/>
            <a:ext cx="5447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hlink"/>
                </a:solidFill>
                <a:latin typeface="+mn-lt"/>
                <a:cs typeface="+mn-cs"/>
              </a:rPr>
              <a:t>Correct Play: 21/13 or 21/15, 3/1</a:t>
            </a:r>
          </a:p>
        </p:txBody>
      </p:sp>
      <p:sp>
        <p:nvSpPr>
          <p:cNvPr id="60420" name="Rectangle 2"/>
          <p:cNvSpPr>
            <a:spLocks noChangeArrowheads="1"/>
          </p:cNvSpPr>
          <p:nvPr/>
        </p:nvSpPr>
        <p:spPr bwMode="auto">
          <a:xfrm>
            <a:off x="900113" y="1095375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+mn-lt"/>
              </a:rPr>
              <a:t>Match Play. Red leads 8-6 to 13. Red to play 62?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0471FF1C-3A86-3949-8F36-A13852CC9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7" y="1595537"/>
            <a:ext cx="5639263" cy="442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936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27384"/>
            <a:ext cx="77930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/>
              <a:t>UK vs Germany (2)</a:t>
            </a:r>
            <a:endParaRPr lang="en-US" sz="3600" dirty="0">
              <a:cs typeface="+mj-cs"/>
            </a:endParaRPr>
          </a:p>
        </p:txBody>
      </p:sp>
      <p:sp>
        <p:nvSpPr>
          <p:cNvPr id="416772" name="Rectangle 4"/>
          <p:cNvSpPr>
            <a:spLocks noChangeArrowheads="1"/>
          </p:cNvSpPr>
          <p:nvPr/>
        </p:nvSpPr>
        <p:spPr bwMode="auto">
          <a:xfrm>
            <a:off x="1403648" y="6165850"/>
            <a:ext cx="30332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hlink"/>
                </a:solidFill>
                <a:latin typeface="+mn-lt"/>
                <a:cs typeface="+mn-cs"/>
              </a:rPr>
              <a:t>Correct Play: 15/8</a:t>
            </a:r>
          </a:p>
        </p:txBody>
      </p:sp>
      <p:sp>
        <p:nvSpPr>
          <p:cNvPr id="60420" name="Rectangle 2"/>
          <p:cNvSpPr>
            <a:spLocks noChangeArrowheads="1"/>
          </p:cNvSpPr>
          <p:nvPr/>
        </p:nvSpPr>
        <p:spPr bwMode="auto">
          <a:xfrm>
            <a:off x="900113" y="1095375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+mn-lt"/>
              </a:rPr>
              <a:t>Match Play. Red leads 8-6 to 13. Red to play 43?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2E5CD45-41E0-9F42-AAE7-192500399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557040"/>
            <a:ext cx="5688316" cy="446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016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27384"/>
            <a:ext cx="77930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/>
              <a:t>UK vs Germany (3)</a:t>
            </a:r>
            <a:endParaRPr lang="en-US" sz="3600" dirty="0">
              <a:cs typeface="+mj-cs"/>
            </a:endParaRPr>
          </a:p>
        </p:txBody>
      </p:sp>
      <p:sp>
        <p:nvSpPr>
          <p:cNvPr id="416772" name="Rectangle 4"/>
          <p:cNvSpPr>
            <a:spLocks noChangeArrowheads="1"/>
          </p:cNvSpPr>
          <p:nvPr/>
        </p:nvSpPr>
        <p:spPr bwMode="auto">
          <a:xfrm>
            <a:off x="755576" y="6165850"/>
            <a:ext cx="50129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hlink"/>
                </a:solidFill>
                <a:latin typeface="+mn-lt"/>
                <a:cs typeface="+mn-cs"/>
              </a:rPr>
              <a:t>Correct Play: No redouble/take</a:t>
            </a:r>
          </a:p>
        </p:txBody>
      </p:sp>
      <p:sp>
        <p:nvSpPr>
          <p:cNvPr id="60420" name="Rectangle 2"/>
          <p:cNvSpPr>
            <a:spLocks noChangeArrowheads="1"/>
          </p:cNvSpPr>
          <p:nvPr/>
        </p:nvSpPr>
        <p:spPr bwMode="auto">
          <a:xfrm>
            <a:off x="539552" y="1095375"/>
            <a:ext cx="86044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Match Play. Red leads 8-6 to 13. White on Roll. Cube Action?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62B2056F-833D-1E4C-B00B-7A2009F45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557039"/>
            <a:ext cx="5760640" cy="452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096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057400"/>
            <a:ext cx="7772400" cy="1143000"/>
          </a:xfrm>
        </p:spPr>
        <p:txBody>
          <a:bodyPr/>
          <a:lstStyle/>
          <a:p>
            <a:pPr eaLnBrk="1" hangingPunct="1"/>
            <a:r>
              <a:rPr lang="en-GB" dirty="0"/>
              <a:t>Time Errors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1806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1038" y="1916113"/>
            <a:ext cx="8401609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ja-JP" altLang="en-GB" sz="2800" dirty="0">
                <a:solidFill>
                  <a:schemeClr val="folHlink"/>
                </a:solidFill>
                <a:cs typeface="+mn-cs"/>
              </a:rPr>
              <a:t>“</a:t>
            </a:r>
            <a:r>
              <a:rPr lang="en-GB" sz="2800" dirty="0">
                <a:solidFill>
                  <a:schemeClr val="folHlink"/>
                </a:solidFill>
                <a:cs typeface="+mn-cs"/>
              </a:rPr>
              <a:t>There is more to learn, but my problem is more</a:t>
            </a:r>
          </a:p>
          <a:p>
            <a:pPr eaLnBrk="1" hangingPunct="1">
              <a:defRPr/>
            </a:pPr>
            <a:r>
              <a:rPr lang="en-GB" sz="2800" dirty="0">
                <a:solidFill>
                  <a:schemeClr val="folHlink"/>
                </a:solidFill>
                <a:cs typeface="+mn-cs"/>
              </a:rPr>
              <a:t> about execution than learning. </a:t>
            </a:r>
          </a:p>
          <a:p>
            <a:pPr eaLnBrk="1" hangingPunct="1">
              <a:defRPr/>
            </a:pPr>
            <a:endParaRPr lang="en-GB" sz="2800" dirty="0">
              <a:solidFill>
                <a:schemeClr val="folHlink"/>
              </a:solidFill>
              <a:cs typeface="+mn-cs"/>
            </a:endParaRPr>
          </a:p>
          <a:p>
            <a:pPr eaLnBrk="1" hangingPunct="1">
              <a:defRPr/>
            </a:pPr>
            <a:r>
              <a:rPr lang="en-GB" sz="2800" dirty="0">
                <a:solidFill>
                  <a:schemeClr val="folHlink"/>
                </a:solidFill>
                <a:cs typeface="+mn-cs"/>
              </a:rPr>
              <a:t> It</a:t>
            </a:r>
            <a:r>
              <a:rPr lang="en-GB" altLang="ja-JP" sz="2800" dirty="0">
                <a:solidFill>
                  <a:schemeClr val="folHlink"/>
                </a:solidFill>
                <a:cs typeface="+mn-cs"/>
              </a:rPr>
              <a:t> is </a:t>
            </a:r>
            <a:r>
              <a:rPr lang="en-GB" sz="2800" dirty="0">
                <a:solidFill>
                  <a:schemeClr val="folHlink"/>
                </a:solidFill>
                <a:cs typeface="+mn-cs"/>
              </a:rPr>
              <a:t>dangerous if you can</a:t>
            </a:r>
            <a:r>
              <a:rPr lang="en-GB" altLang="ja-JP" sz="2800" dirty="0">
                <a:solidFill>
                  <a:schemeClr val="folHlink"/>
                </a:solidFill>
                <a:cs typeface="+mn-cs"/>
              </a:rPr>
              <a:t>not </a:t>
            </a:r>
            <a:r>
              <a:rPr lang="en-GB" sz="2800" dirty="0">
                <a:solidFill>
                  <a:schemeClr val="folHlink"/>
                </a:solidFill>
                <a:cs typeface="+mn-cs"/>
              </a:rPr>
              <a:t>play very well, but </a:t>
            </a:r>
          </a:p>
          <a:p>
            <a:pPr eaLnBrk="1" hangingPunct="1">
              <a:defRPr/>
            </a:pPr>
            <a:r>
              <a:rPr lang="en-GB" sz="2800" dirty="0">
                <a:solidFill>
                  <a:schemeClr val="folHlink"/>
                </a:solidFill>
                <a:cs typeface="+mn-cs"/>
              </a:rPr>
              <a:t> it</a:t>
            </a:r>
            <a:r>
              <a:rPr lang="en-GB" altLang="ja-JP" sz="2800" dirty="0">
                <a:solidFill>
                  <a:schemeClr val="folHlink"/>
                </a:solidFill>
                <a:cs typeface="+mn-cs"/>
              </a:rPr>
              <a:t> is </a:t>
            </a:r>
            <a:r>
              <a:rPr lang="en-GB" sz="2800" dirty="0">
                <a:solidFill>
                  <a:schemeClr val="folHlink"/>
                </a:solidFill>
                <a:cs typeface="+mn-cs"/>
              </a:rPr>
              <a:t>a lot worse if you do not know that you can</a:t>
            </a:r>
            <a:r>
              <a:rPr lang="en-GB" altLang="ja-JP" sz="2800" dirty="0">
                <a:solidFill>
                  <a:schemeClr val="folHlink"/>
                </a:solidFill>
                <a:cs typeface="+mn-cs"/>
              </a:rPr>
              <a:t>not</a:t>
            </a:r>
          </a:p>
          <a:p>
            <a:pPr eaLnBrk="1" hangingPunct="1">
              <a:defRPr/>
            </a:pPr>
            <a:r>
              <a:rPr lang="en-GB" altLang="ja-JP" sz="2800" dirty="0">
                <a:solidFill>
                  <a:schemeClr val="folHlink"/>
                </a:solidFill>
                <a:cs typeface="+mn-cs"/>
              </a:rPr>
              <a:t> </a:t>
            </a:r>
            <a:r>
              <a:rPr lang="en-GB" sz="2800" dirty="0">
                <a:solidFill>
                  <a:schemeClr val="folHlink"/>
                </a:solidFill>
                <a:cs typeface="+mn-cs"/>
              </a:rPr>
              <a:t>play very well. </a:t>
            </a:r>
            <a:r>
              <a:rPr lang="ja-JP" altLang="en-GB" sz="2800" dirty="0">
                <a:solidFill>
                  <a:schemeClr val="folHlink"/>
                </a:solidFill>
                <a:cs typeface="+mn-cs"/>
              </a:rPr>
              <a:t>”</a:t>
            </a:r>
            <a:endParaRPr lang="en-GB" sz="2800" dirty="0">
              <a:solidFill>
                <a:schemeClr val="folHlink"/>
              </a:solidFill>
              <a:cs typeface="+mn-cs"/>
            </a:endParaRPr>
          </a:p>
          <a:p>
            <a:pPr eaLnBrk="1" hangingPunct="1">
              <a:defRPr/>
            </a:pPr>
            <a:endParaRPr lang="en-GB" sz="2800" dirty="0">
              <a:solidFill>
                <a:schemeClr val="folHlink"/>
              </a:solidFill>
              <a:cs typeface="+mn-cs"/>
            </a:endParaRPr>
          </a:p>
          <a:p>
            <a:pPr eaLnBrk="1" hangingPunct="1">
              <a:defRPr/>
            </a:pPr>
            <a:r>
              <a:rPr lang="en-GB" dirty="0">
                <a:cs typeface="+mn-cs"/>
              </a:rPr>
              <a:t>			                     </a:t>
            </a:r>
            <a:r>
              <a:rPr lang="en-GB" i="1" dirty="0">
                <a:cs typeface="+mn-cs"/>
              </a:rPr>
              <a:t>Malcolm Davis (2011)</a:t>
            </a:r>
          </a:p>
        </p:txBody>
      </p:sp>
    </p:spTree>
    <p:extLst>
      <p:ext uri="{BB962C8B-B14F-4D97-AF65-F5344CB8AC3E}">
        <p14:creationId xmlns:p14="http://schemas.microsoft.com/office/powerpoint/2010/main" xmlns="" val="19222271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27384"/>
            <a:ext cx="77930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/>
              <a:t>UK vs Belgium</a:t>
            </a:r>
            <a:endParaRPr lang="en-US" sz="3600" dirty="0">
              <a:cs typeface="+mj-cs"/>
            </a:endParaRPr>
          </a:p>
        </p:txBody>
      </p:sp>
      <p:sp>
        <p:nvSpPr>
          <p:cNvPr id="416772" name="Rectangle 4"/>
          <p:cNvSpPr>
            <a:spLocks noChangeArrowheads="1"/>
          </p:cNvSpPr>
          <p:nvPr/>
        </p:nvSpPr>
        <p:spPr bwMode="auto">
          <a:xfrm>
            <a:off x="755576" y="6165850"/>
            <a:ext cx="41761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hlink"/>
                </a:solidFill>
                <a:latin typeface="+mn-lt"/>
                <a:cs typeface="+mn-cs"/>
              </a:rPr>
              <a:t>Correct Play: Double/take</a:t>
            </a:r>
          </a:p>
        </p:txBody>
      </p:sp>
      <p:sp>
        <p:nvSpPr>
          <p:cNvPr id="60420" name="Rectangle 2"/>
          <p:cNvSpPr>
            <a:spLocks noChangeArrowheads="1"/>
          </p:cNvSpPr>
          <p:nvPr/>
        </p:nvSpPr>
        <p:spPr bwMode="auto">
          <a:xfrm>
            <a:off x="539552" y="1095375"/>
            <a:ext cx="86044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Match Play. Red leads 2-0 to 7. Cube Action?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62E3D040-3EE4-D349-9820-A47D4A3A9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562795"/>
            <a:ext cx="5760640" cy="452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017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057400"/>
            <a:ext cx="7772400" cy="1143000"/>
          </a:xfrm>
        </p:spPr>
        <p:txBody>
          <a:bodyPr/>
          <a:lstStyle/>
          <a:p>
            <a:pPr eaLnBrk="1" hangingPunct="1"/>
            <a:r>
              <a:rPr lang="en-GB" dirty="0"/>
              <a:t>Machine Errors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55722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27384"/>
            <a:ext cx="77930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/>
              <a:t>UK vs Germany</a:t>
            </a:r>
            <a:endParaRPr lang="en-US" sz="3600" dirty="0">
              <a:cs typeface="+mj-cs"/>
            </a:endParaRPr>
          </a:p>
        </p:txBody>
      </p:sp>
      <p:sp>
        <p:nvSpPr>
          <p:cNvPr id="416772" name="Rectangle 4"/>
          <p:cNvSpPr>
            <a:spLocks noChangeArrowheads="1"/>
          </p:cNvSpPr>
          <p:nvPr/>
        </p:nvSpPr>
        <p:spPr bwMode="auto">
          <a:xfrm>
            <a:off x="755576" y="6165850"/>
            <a:ext cx="48093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hlink"/>
                </a:solidFill>
                <a:latin typeface="+mn-lt"/>
                <a:cs typeface="+mn-cs"/>
              </a:rPr>
              <a:t>Correct Play: To be discussed!</a:t>
            </a:r>
          </a:p>
        </p:txBody>
      </p:sp>
      <p:sp>
        <p:nvSpPr>
          <p:cNvPr id="60420" name="Rectangle 2"/>
          <p:cNvSpPr>
            <a:spLocks noChangeArrowheads="1"/>
          </p:cNvSpPr>
          <p:nvPr/>
        </p:nvSpPr>
        <p:spPr bwMode="auto">
          <a:xfrm>
            <a:off x="539552" y="1095375"/>
            <a:ext cx="86044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Match Play. 0-0 to 11. How should Red play 21?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C993DBD2-0F1B-9A40-817F-A2878106F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90" y="1557039"/>
            <a:ext cx="5717718" cy="448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593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-99392"/>
            <a:ext cx="7793037" cy="1143000"/>
          </a:xfrm>
        </p:spPr>
        <p:txBody>
          <a:bodyPr/>
          <a:lstStyle/>
          <a:p>
            <a:r>
              <a:rPr lang="en-US" sz="3600" dirty="0"/>
              <a:t>Error Correction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D6F6A16-2885-1244-A4A0-E23DBEC25E66}"/>
              </a:ext>
            </a:extLst>
          </p:cNvPr>
          <p:cNvSpPr txBox="1"/>
          <p:nvPr/>
        </p:nvSpPr>
        <p:spPr>
          <a:xfrm>
            <a:off x="870466" y="1700808"/>
            <a:ext cx="650984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Complete Oversight			</a:t>
            </a:r>
            <a:r>
              <a:rPr lang="en-US" dirty="0">
                <a:solidFill>
                  <a:srgbClr val="00B050"/>
                </a:solidFill>
              </a:rPr>
              <a:t>✔︎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Misjudgements</a:t>
            </a:r>
            <a:r>
              <a:rPr lang="en-US" dirty="0"/>
              <a:t>				</a:t>
            </a:r>
            <a:r>
              <a:rPr lang="en-US" dirty="0">
                <a:solidFill>
                  <a:srgbClr val="FF0000"/>
                </a:solidFill>
              </a:rPr>
              <a:t>✖︎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Knowledge Errors				</a:t>
            </a:r>
            <a:r>
              <a:rPr lang="en-US" dirty="0">
                <a:solidFill>
                  <a:srgbClr val="00B050"/>
                </a:solidFill>
              </a:rPr>
              <a:t>✔︎  </a:t>
            </a:r>
            <a:r>
              <a:rPr lang="en-US" b="1" dirty="0">
                <a:solidFill>
                  <a:srgbClr val="00B050"/>
                </a:solidFill>
              </a:rPr>
              <a:t>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Emotional Errors				</a:t>
            </a:r>
            <a:r>
              <a:rPr lang="en-US" dirty="0">
                <a:solidFill>
                  <a:srgbClr val="00B050"/>
                </a:solidFill>
              </a:rPr>
              <a:t>✔︎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Time Errors				</a:t>
            </a:r>
            <a:r>
              <a:rPr lang="en-US" dirty="0">
                <a:solidFill>
                  <a:srgbClr val="00B050"/>
                </a:solidFill>
              </a:rPr>
              <a:t>✔︎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Machine Errors				</a:t>
            </a:r>
            <a:r>
              <a:rPr lang="en-US" dirty="0">
                <a:solidFill>
                  <a:srgbClr val="00B050"/>
                </a:solidFill>
              </a:rPr>
              <a:t>✔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B0CED23-1F05-824B-9158-768272BDD78A}"/>
              </a:ext>
            </a:extLst>
          </p:cNvPr>
          <p:cNvSpPr txBox="1"/>
          <p:nvPr/>
        </p:nvSpPr>
        <p:spPr>
          <a:xfrm>
            <a:off x="1043608" y="6215832"/>
            <a:ext cx="4155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* With a lot of hard work!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999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057400"/>
            <a:ext cx="7772400" cy="1143000"/>
          </a:xfrm>
        </p:spPr>
        <p:txBody>
          <a:bodyPr/>
          <a:lstStyle/>
          <a:p>
            <a:pPr eaLnBrk="1" hangingPunct="1"/>
            <a:r>
              <a:rPr lang="en-GB" dirty="0"/>
              <a:t>Improving Your Play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00489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7956" y="2060848"/>
            <a:ext cx="7292723" cy="28803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83768" y="2651428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>
                <a:solidFill>
                  <a:srgbClr val="FF0000"/>
                </a:solidFill>
              </a:rPr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xmlns="" val="369273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Methods of Improvement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268760"/>
            <a:ext cx="7772400" cy="4114800"/>
          </a:xfrm>
        </p:spPr>
        <p:txBody>
          <a:bodyPr/>
          <a:lstStyle/>
          <a:p>
            <a:pPr eaLnBrk="1" hangingPunct="1"/>
            <a:r>
              <a:rPr lang="en-GB" sz="2800" dirty="0"/>
              <a:t>Learning just by playing is long and arduous</a:t>
            </a:r>
          </a:p>
          <a:p>
            <a:pPr eaLnBrk="1" hangingPunct="1"/>
            <a:r>
              <a:rPr lang="en-GB" sz="2800" dirty="0"/>
              <a:t>Read at least one book every six months</a:t>
            </a:r>
          </a:p>
          <a:p>
            <a:pPr eaLnBrk="1" hangingPunct="1"/>
            <a:r>
              <a:rPr lang="en-GB" sz="2800" dirty="0"/>
              <a:t>Study online matches</a:t>
            </a:r>
          </a:p>
          <a:p>
            <a:pPr eaLnBrk="1" hangingPunct="1"/>
            <a:r>
              <a:rPr lang="en-GB" sz="2800" dirty="0"/>
              <a:t>Take lessons</a:t>
            </a:r>
          </a:p>
          <a:p>
            <a:pPr eaLnBrk="1" hangingPunct="1"/>
            <a:r>
              <a:rPr lang="en-GB" sz="2800" dirty="0"/>
              <a:t>Play different people</a:t>
            </a:r>
          </a:p>
          <a:p>
            <a:pPr eaLnBrk="1" hangingPunct="1"/>
            <a:r>
              <a:rPr lang="en-GB" sz="2800" dirty="0"/>
              <a:t>Play </a:t>
            </a:r>
            <a:r>
              <a:rPr lang="en-GB" sz="2800" dirty="0" err="1"/>
              <a:t>chouettes</a:t>
            </a:r>
            <a:endParaRPr lang="en-GB" sz="2800" dirty="0"/>
          </a:p>
          <a:p>
            <a:pPr eaLnBrk="1" hangingPunct="1"/>
            <a:r>
              <a:rPr lang="en-GB" sz="2800" dirty="0"/>
              <a:t>Play online</a:t>
            </a:r>
          </a:p>
          <a:p>
            <a:pPr eaLnBrk="1" hangingPunct="1"/>
            <a:r>
              <a:rPr lang="en-GB" sz="2800" dirty="0"/>
              <a:t>Play tournaments/matches</a:t>
            </a:r>
          </a:p>
          <a:p>
            <a:pPr eaLnBrk="1" hangingPunct="1"/>
            <a:r>
              <a:rPr lang="en-GB" sz="2800" dirty="0"/>
              <a:t>Play (and analyse) using Extreme Gammon (XG) and XG Mobile in Tutor Mode</a:t>
            </a:r>
          </a:p>
          <a:p>
            <a:pPr eaLnBrk="1" hangingPunct="1"/>
            <a:endParaRPr lang="en-GB" sz="2800" dirty="0"/>
          </a:p>
          <a:p>
            <a:pPr eaLnBrk="1" hangingPunct="1"/>
            <a:endParaRPr lang="en-GB" sz="2800" dirty="0"/>
          </a:p>
          <a:p>
            <a:pPr eaLnBrk="1" hangingPunct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5216613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86A9E5-9843-9948-BA72-E0643DF97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pic>
        <p:nvPicPr>
          <p:cNvPr id="3" name="Picture 2" descr="A picture containing text, person, book, man&#10;&#10;Description automatically generated">
            <a:extLst>
              <a:ext uri="{FF2B5EF4-FFF2-40B4-BE49-F238E27FC236}">
                <a16:creationId xmlns:a16="http://schemas.microsoft.com/office/drawing/2014/main" xmlns="" id="{C5AB59B3-7D1A-F344-A6E5-D76D108FD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5" y="1484784"/>
            <a:ext cx="3880327" cy="2880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B6A0F9-424D-9E4F-8225-CD0060D6A48E}"/>
              </a:ext>
            </a:extLst>
          </p:cNvPr>
          <p:cNvSpPr txBox="1"/>
          <p:nvPr/>
        </p:nvSpPr>
        <p:spPr>
          <a:xfrm>
            <a:off x="251520" y="4581128"/>
            <a:ext cx="84637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Like the original this one is set to run and run</a:t>
            </a:r>
          </a:p>
          <a:p>
            <a:pPr algn="ctr"/>
            <a:r>
              <a:rPr lang="en-US" sz="3200" dirty="0"/>
              <a:t>and will still be playing to packed houses in</a:t>
            </a:r>
          </a:p>
          <a:p>
            <a:pPr algn="ctr"/>
            <a:r>
              <a:rPr lang="en-US" sz="3200" dirty="0"/>
              <a:t>another 400 years!!</a:t>
            </a:r>
          </a:p>
        </p:txBody>
      </p:sp>
    </p:spTree>
    <p:extLst>
      <p:ext uri="{BB962C8B-B14F-4D97-AF65-F5344CB8AC3E}">
        <p14:creationId xmlns:p14="http://schemas.microsoft.com/office/powerpoint/2010/main" xmlns="" val="22595512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3"/>
          <p:cNvSpPr txBox="1">
            <a:spLocks noGrp="1"/>
          </p:cNvSpPr>
          <p:nvPr/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fld id="{CE0CAB7E-E451-43FA-92BF-AB6143425F04}" type="slidenum">
              <a:rPr lang="en-US" sz="1400">
                <a:latin typeface="Tahoma" pitchFamily="34" charset="0"/>
              </a:rPr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sz="1400">
              <a:latin typeface="Tahoma" pitchFamily="34" charset="0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306388"/>
            <a:ext cx="8686800" cy="641350"/>
          </a:xfrm>
        </p:spPr>
        <p:txBody>
          <a:bodyPr/>
          <a:lstStyle/>
          <a:p>
            <a:pPr eaLnBrk="1" hangingPunct="1"/>
            <a:r>
              <a:rPr lang="en-GB" dirty="0"/>
              <a:t>Any Questions?</a:t>
            </a:r>
            <a:endParaRPr lang="en-US" dirty="0"/>
          </a:p>
        </p:txBody>
      </p:sp>
      <p:pic>
        <p:nvPicPr>
          <p:cNvPr id="43013" name="Picture 2" descr="ques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300" y="1054100"/>
            <a:ext cx="8667750" cy="5505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613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09600" y="2528888"/>
            <a:ext cx="7726363" cy="173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ja-JP" altLang="en-GB" sz="2800">
                <a:solidFill>
                  <a:schemeClr val="folHlink"/>
                </a:solidFill>
                <a:cs typeface="+mn-cs"/>
              </a:rPr>
              <a:t>“</a:t>
            </a:r>
            <a:r>
              <a:rPr lang="en-GB" sz="2800">
                <a:solidFill>
                  <a:schemeClr val="folHlink"/>
                </a:solidFill>
                <a:cs typeface="+mn-cs"/>
              </a:rPr>
              <a:t>Good checker play will never compensate for</a:t>
            </a:r>
          </a:p>
          <a:p>
            <a:pPr eaLnBrk="1" hangingPunct="1">
              <a:defRPr/>
            </a:pPr>
            <a:r>
              <a:rPr lang="en-GB" sz="2800">
                <a:solidFill>
                  <a:schemeClr val="folHlink"/>
                </a:solidFill>
                <a:cs typeface="+mn-cs"/>
              </a:rPr>
              <a:t> serious errors of judgement in doubling.</a:t>
            </a:r>
            <a:r>
              <a:rPr lang="ja-JP" altLang="en-GB" sz="2800">
                <a:solidFill>
                  <a:schemeClr val="folHlink"/>
                </a:solidFill>
                <a:cs typeface="+mn-cs"/>
              </a:rPr>
              <a:t>”</a:t>
            </a:r>
            <a:endParaRPr lang="en-GB" sz="2800">
              <a:solidFill>
                <a:schemeClr val="folHlink"/>
              </a:solidFill>
              <a:cs typeface="+mn-cs"/>
            </a:endParaRPr>
          </a:p>
          <a:p>
            <a:pPr eaLnBrk="1" hangingPunct="1">
              <a:defRPr/>
            </a:pPr>
            <a:endParaRPr lang="en-GB" sz="2800">
              <a:solidFill>
                <a:schemeClr val="folHlink"/>
              </a:solidFill>
              <a:cs typeface="+mn-cs"/>
            </a:endParaRPr>
          </a:p>
          <a:p>
            <a:pPr eaLnBrk="1" hangingPunct="1">
              <a:defRPr/>
            </a:pPr>
            <a:r>
              <a:rPr lang="en-GB">
                <a:cs typeface="+mn-cs"/>
              </a:rPr>
              <a:t>			</a:t>
            </a:r>
            <a:r>
              <a:rPr lang="en-GB" i="1">
                <a:cs typeface="+mn-cs"/>
              </a:rPr>
              <a:t>Paul Magriel – Backgammon (1976)</a:t>
            </a:r>
          </a:p>
        </p:txBody>
      </p:sp>
    </p:spTree>
    <p:extLst>
      <p:ext uri="{BB962C8B-B14F-4D97-AF65-F5344CB8AC3E}">
        <p14:creationId xmlns:p14="http://schemas.microsoft.com/office/powerpoint/2010/main" xmlns="" val="636973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2060575"/>
            <a:ext cx="7772400" cy="41148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solidFill>
                  <a:srgbClr val="1B14AC"/>
                </a:solidFill>
                <a:latin typeface="Tahoma" charset="0"/>
                <a:cs typeface="+mn-cs"/>
              </a:rPr>
              <a:t>  </a:t>
            </a:r>
            <a:r>
              <a:rPr lang="en-US" sz="2800">
                <a:solidFill>
                  <a:srgbClr val="1B14AC"/>
                </a:solidFill>
                <a:latin typeface="Tahoma" charset="0"/>
                <a:cs typeface="Tahoma" charset="0"/>
              </a:rPr>
              <a:t>“Given the same amount of intelligence, timidity will do a thousand times more damage than audacity”</a:t>
            </a:r>
            <a:br>
              <a:rPr lang="en-US" sz="2800">
                <a:solidFill>
                  <a:srgbClr val="1B14AC"/>
                </a:solidFill>
                <a:latin typeface="Tahoma" charset="0"/>
                <a:cs typeface="Tahoma" charset="0"/>
              </a:rPr>
            </a:br>
            <a:r>
              <a:rPr lang="en-US">
                <a:latin typeface="Tahoma" charset="0"/>
                <a:cs typeface="+mn-cs"/>
              </a:rPr>
              <a:t>                            </a:t>
            </a:r>
            <a:r>
              <a:rPr lang="en-US" sz="2400" i="1">
                <a:latin typeface="Tahoma" charset="0"/>
                <a:cs typeface="+mn-cs"/>
              </a:rPr>
              <a:t>- Karl von Clausewitz </a:t>
            </a:r>
          </a:p>
        </p:txBody>
      </p:sp>
    </p:spTree>
    <p:extLst>
      <p:ext uri="{BB962C8B-B14F-4D97-AF65-F5344CB8AC3E}">
        <p14:creationId xmlns:p14="http://schemas.microsoft.com/office/powerpoint/2010/main" xmlns="" val="125479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81038" y="1916113"/>
            <a:ext cx="817880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ja-JP" altLang="en-GB" sz="2800">
                <a:solidFill>
                  <a:schemeClr val="folHlink"/>
                </a:solidFill>
                <a:cs typeface="+mn-cs"/>
              </a:rPr>
              <a:t>“</a:t>
            </a:r>
            <a:r>
              <a:rPr lang="en-GB" sz="2800">
                <a:solidFill>
                  <a:schemeClr val="folHlink"/>
                </a:solidFill>
                <a:cs typeface="+mn-cs"/>
              </a:rPr>
              <a:t>I will often redouble what I am pretty sure is not </a:t>
            </a:r>
          </a:p>
          <a:p>
            <a:pPr eaLnBrk="1" hangingPunct="1">
              <a:defRPr/>
            </a:pPr>
            <a:r>
              <a:rPr lang="en-GB" sz="2800">
                <a:solidFill>
                  <a:schemeClr val="folHlink"/>
                </a:solidFill>
                <a:cs typeface="+mn-cs"/>
              </a:rPr>
              <a:t> a redouble on the chance that my opponent will</a:t>
            </a:r>
          </a:p>
          <a:p>
            <a:pPr eaLnBrk="1" hangingPunct="1">
              <a:defRPr/>
            </a:pPr>
            <a:r>
              <a:rPr lang="en-GB" sz="2800">
                <a:solidFill>
                  <a:schemeClr val="folHlink"/>
                </a:solidFill>
                <a:cs typeface="+mn-cs"/>
              </a:rPr>
              <a:t> pass. This is big key to winning matches about</a:t>
            </a:r>
          </a:p>
          <a:p>
            <a:pPr eaLnBrk="1" hangingPunct="1">
              <a:defRPr/>
            </a:pPr>
            <a:r>
              <a:rPr lang="en-GB" sz="2800">
                <a:solidFill>
                  <a:schemeClr val="folHlink"/>
                </a:solidFill>
                <a:cs typeface="+mn-cs"/>
              </a:rPr>
              <a:t> which the bots are clueless.</a:t>
            </a:r>
            <a:r>
              <a:rPr lang="ja-JP" altLang="en-GB" sz="2800">
                <a:solidFill>
                  <a:schemeClr val="folHlink"/>
                </a:solidFill>
                <a:cs typeface="+mn-cs"/>
              </a:rPr>
              <a:t>”</a:t>
            </a:r>
            <a:endParaRPr lang="en-GB" sz="2800">
              <a:solidFill>
                <a:schemeClr val="folHlink"/>
              </a:solidFill>
              <a:cs typeface="+mn-cs"/>
            </a:endParaRPr>
          </a:p>
          <a:p>
            <a:pPr eaLnBrk="1" hangingPunct="1">
              <a:defRPr/>
            </a:pPr>
            <a:endParaRPr lang="en-GB" sz="2800">
              <a:solidFill>
                <a:schemeClr val="folHlink"/>
              </a:solidFill>
              <a:cs typeface="+mn-cs"/>
            </a:endParaRPr>
          </a:p>
          <a:p>
            <a:pPr eaLnBrk="1" hangingPunct="1">
              <a:defRPr/>
            </a:pPr>
            <a:r>
              <a:rPr lang="en-GB">
                <a:cs typeface="+mn-cs"/>
              </a:rPr>
              <a:t>			                     </a:t>
            </a:r>
            <a:r>
              <a:rPr lang="en-GB" i="1">
                <a:cs typeface="+mn-cs"/>
              </a:rPr>
              <a:t>Nack Ballard (2004)</a:t>
            </a:r>
          </a:p>
        </p:txBody>
      </p:sp>
    </p:spTree>
    <p:extLst>
      <p:ext uri="{BB962C8B-B14F-4D97-AF65-F5344CB8AC3E}">
        <p14:creationId xmlns:p14="http://schemas.microsoft.com/office/powerpoint/2010/main" xmlns="" val="654761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FDE9C4-2BC7-E04C-96F0-182BEE029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Football vs Baseball</a:t>
            </a:r>
          </a:p>
        </p:txBody>
      </p:sp>
      <p:pic>
        <p:nvPicPr>
          <p:cNvPr id="4" name="Picture 3" descr="A picture containing grass, sport, game, baseball&#10;&#10;Description automatically generated">
            <a:extLst>
              <a:ext uri="{FF2B5EF4-FFF2-40B4-BE49-F238E27FC236}">
                <a16:creationId xmlns:a16="http://schemas.microsoft.com/office/drawing/2014/main" xmlns="" id="{5747606C-D46B-1147-A1CC-A3054B353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933" y="4435281"/>
            <a:ext cx="4185745" cy="2247900"/>
          </a:xfrm>
          <a:prstGeom prst="rect">
            <a:avLst/>
          </a:prstGeom>
        </p:spPr>
      </p:pic>
      <p:pic>
        <p:nvPicPr>
          <p:cNvPr id="6" name="Picture 5" descr="A picture containing person, soccer, player, ball&#10;&#10;Description automatically generated">
            <a:extLst>
              <a:ext uri="{FF2B5EF4-FFF2-40B4-BE49-F238E27FC236}">
                <a16:creationId xmlns:a16="http://schemas.microsoft.com/office/drawing/2014/main" xmlns="" id="{A00BB5EC-533E-AE4B-968A-1429D0701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19" y="1412776"/>
            <a:ext cx="414961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3843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0FBAD5-7801-B34E-863C-A2B3A4644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Classification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2504EE-BCD1-EE48-9F52-8618BA4A915E}"/>
              </a:ext>
            </a:extLst>
          </p:cNvPr>
          <p:cNvSpPr txBox="1"/>
          <p:nvPr/>
        </p:nvSpPr>
        <p:spPr>
          <a:xfrm>
            <a:off x="870466" y="1556792"/>
            <a:ext cx="3197478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Complete Oversight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Misjudgements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Strategic Errors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Emotional Errors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Time Errors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Machine Errors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3004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2DB9FD-41AC-DD48-9614-BFE3AEC17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Oversight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14658D6-D8BA-6246-83CA-C3F745FDCC3A}"/>
              </a:ext>
            </a:extLst>
          </p:cNvPr>
          <p:cNvSpPr/>
          <p:nvPr/>
        </p:nvSpPr>
        <p:spPr>
          <a:xfrm>
            <a:off x="1403648" y="2636912"/>
            <a:ext cx="62646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</a:rPr>
              <a:t>Definition: An unintentional failure to notice or do something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710129831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19643</TotalTime>
  <Words>704</Words>
  <Application>Microsoft Office PowerPoint</Application>
  <PresentationFormat>On-screen Show (4:3)</PresentationFormat>
  <Paragraphs>177</Paragraphs>
  <Slides>38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Blends</vt:lpstr>
      <vt:lpstr>Slide 1</vt:lpstr>
      <vt:lpstr>A Brief Conversation</vt:lpstr>
      <vt:lpstr>Slide 3</vt:lpstr>
      <vt:lpstr>Slide 4</vt:lpstr>
      <vt:lpstr>Slide 5</vt:lpstr>
      <vt:lpstr>Slide 6</vt:lpstr>
      <vt:lpstr>American Football vs Baseball</vt:lpstr>
      <vt:lpstr>Error Classification</vt:lpstr>
      <vt:lpstr>Oversight</vt:lpstr>
      <vt:lpstr>Classic Oversight</vt:lpstr>
      <vt:lpstr>Bangalore Breakdown</vt:lpstr>
      <vt:lpstr>Misjudgements</vt:lpstr>
      <vt:lpstr>Misjudgement</vt:lpstr>
      <vt:lpstr>London League</vt:lpstr>
      <vt:lpstr>Cube Problem</vt:lpstr>
      <vt:lpstr>USBGF Problem</vt:lpstr>
      <vt:lpstr>Knowledge Errors</vt:lpstr>
      <vt:lpstr>Ignorance</vt:lpstr>
      <vt:lpstr>Back Game Error</vt:lpstr>
      <vt:lpstr>Back Game Error (2)</vt:lpstr>
      <vt:lpstr>Middle Game Blunder</vt:lpstr>
      <vt:lpstr>Emotional Errors</vt:lpstr>
      <vt:lpstr>Emotion</vt:lpstr>
      <vt:lpstr>UK vs Belgium</vt:lpstr>
      <vt:lpstr>UK vs Belgium</vt:lpstr>
      <vt:lpstr>UK vs Germany (1)</vt:lpstr>
      <vt:lpstr>UK vs Germany (2)</vt:lpstr>
      <vt:lpstr>UK vs Germany (3)</vt:lpstr>
      <vt:lpstr>Time Errors</vt:lpstr>
      <vt:lpstr>UK vs Belgium</vt:lpstr>
      <vt:lpstr>Machine Errors</vt:lpstr>
      <vt:lpstr>UK vs Germany</vt:lpstr>
      <vt:lpstr>Error Correction</vt:lpstr>
      <vt:lpstr>Improving Your Play</vt:lpstr>
      <vt:lpstr>Slide 35</vt:lpstr>
      <vt:lpstr>Methods of Improvement</vt:lpstr>
      <vt:lpstr>Conclusion</vt:lpstr>
      <vt:lpstr>Any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Backgammon in Pictures</dc:title>
  <dc:creator>Chris Bray</dc:creator>
  <cp:lastModifiedBy>Windows User</cp:lastModifiedBy>
  <cp:revision>310</cp:revision>
  <cp:lastPrinted>2014-05-15T14:04:12Z</cp:lastPrinted>
  <dcterms:created xsi:type="dcterms:W3CDTF">2005-04-09T06:52:27Z</dcterms:created>
  <dcterms:modified xsi:type="dcterms:W3CDTF">2020-02-06T20:19:55Z</dcterms:modified>
</cp:coreProperties>
</file>